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62" r:id="rId4"/>
    <p:sldId id="265" r:id="rId5"/>
    <p:sldId id="266" r:id="rId6"/>
    <p:sldId id="258" r:id="rId7"/>
    <p:sldId id="259" r:id="rId8"/>
    <p:sldId id="260" r:id="rId9"/>
    <p:sldId id="261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A00B-35BA-4A11-B83E-425889D5B4F6}" type="datetimeFigureOut">
              <a:rPr lang="en-JM" smtClean="0"/>
              <a:t>20/01/2017</a:t>
            </a:fld>
            <a:endParaRPr lang="en-JM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79BB-5FA9-43A3-A6E1-C8028A29FF0D}" type="slidenum">
              <a:rPr lang="en-JM" smtClean="0"/>
              <a:t>‹#›</a:t>
            </a:fld>
            <a:endParaRPr lang="en-JM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A00B-35BA-4A11-B83E-425889D5B4F6}" type="datetimeFigureOut">
              <a:rPr lang="en-JM" smtClean="0"/>
              <a:t>20/01/2017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79BB-5FA9-43A3-A6E1-C8028A29FF0D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A00B-35BA-4A11-B83E-425889D5B4F6}" type="datetimeFigureOut">
              <a:rPr lang="en-JM" smtClean="0"/>
              <a:t>20/01/2017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79BB-5FA9-43A3-A6E1-C8028A29FF0D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A00B-35BA-4A11-B83E-425889D5B4F6}" type="datetimeFigureOut">
              <a:rPr lang="en-JM" smtClean="0"/>
              <a:t>20/01/2017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79BB-5FA9-43A3-A6E1-C8028A29FF0D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A00B-35BA-4A11-B83E-425889D5B4F6}" type="datetimeFigureOut">
              <a:rPr lang="en-JM" smtClean="0"/>
              <a:t>20/01/2017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79BB-5FA9-43A3-A6E1-C8028A29FF0D}" type="slidenum">
              <a:rPr lang="en-JM" smtClean="0"/>
              <a:t>‹#›</a:t>
            </a:fld>
            <a:endParaRPr lang="en-JM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A00B-35BA-4A11-B83E-425889D5B4F6}" type="datetimeFigureOut">
              <a:rPr lang="en-JM" smtClean="0"/>
              <a:t>20/01/2017</a:t>
            </a:fld>
            <a:endParaRPr lang="en-J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79BB-5FA9-43A3-A6E1-C8028A29FF0D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A00B-35BA-4A11-B83E-425889D5B4F6}" type="datetimeFigureOut">
              <a:rPr lang="en-JM" smtClean="0"/>
              <a:t>20/01/2017</a:t>
            </a:fld>
            <a:endParaRPr lang="en-JM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79BB-5FA9-43A3-A6E1-C8028A29FF0D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A00B-35BA-4A11-B83E-425889D5B4F6}" type="datetimeFigureOut">
              <a:rPr lang="en-JM" smtClean="0"/>
              <a:t>20/01/2017</a:t>
            </a:fld>
            <a:endParaRPr lang="en-J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79BB-5FA9-43A3-A6E1-C8028A29FF0D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A00B-35BA-4A11-B83E-425889D5B4F6}" type="datetimeFigureOut">
              <a:rPr lang="en-JM" smtClean="0"/>
              <a:t>20/01/2017</a:t>
            </a:fld>
            <a:endParaRPr lang="en-JM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79BB-5FA9-43A3-A6E1-C8028A29FF0D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A00B-35BA-4A11-B83E-425889D5B4F6}" type="datetimeFigureOut">
              <a:rPr lang="en-JM" smtClean="0"/>
              <a:t>20/01/2017</a:t>
            </a:fld>
            <a:endParaRPr lang="en-J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79BB-5FA9-43A3-A6E1-C8028A29FF0D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A00B-35BA-4A11-B83E-425889D5B4F6}" type="datetimeFigureOut">
              <a:rPr lang="en-JM" smtClean="0"/>
              <a:t>20/01/2017</a:t>
            </a:fld>
            <a:endParaRPr lang="en-J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FA79BB-5FA9-43A3-A6E1-C8028A29FF0D}" type="slidenum">
              <a:rPr lang="en-JM" smtClean="0"/>
              <a:t>‹#›</a:t>
            </a:fld>
            <a:endParaRPr lang="en-JM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F7A00B-35BA-4A11-B83E-425889D5B4F6}" type="datetimeFigureOut">
              <a:rPr lang="en-JM" smtClean="0"/>
              <a:t>20/01/2017</a:t>
            </a:fld>
            <a:endParaRPr lang="en-JM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JM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FA79BB-5FA9-43A3-A6E1-C8028A29FF0D}" type="slidenum">
              <a:rPr lang="en-JM" smtClean="0"/>
              <a:t>‹#›</a:t>
            </a:fld>
            <a:endParaRPr lang="en-JM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heducation.co.uk/openup/chapters/9780335226702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82000" cy="48006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JM" sz="8800" b="1" dirty="0" smtClean="0">
                <a:solidFill>
                  <a:schemeClr val="bg1"/>
                </a:solidFill>
                <a:effectLst/>
              </a:rPr>
              <a:t>EDUCATIONAL PHILOSOPHIES</a:t>
            </a:r>
            <a:endParaRPr lang="en-JM" sz="88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410200"/>
            <a:ext cx="8077200" cy="1066800"/>
          </a:xfrm>
        </p:spPr>
        <p:txBody>
          <a:bodyPr>
            <a:noAutofit/>
          </a:bodyPr>
          <a:lstStyle/>
          <a:p>
            <a:pPr algn="r"/>
            <a:r>
              <a:rPr lang="en-JM" sz="4000" b="1" dirty="0" smtClean="0">
                <a:solidFill>
                  <a:schemeClr val="bg1"/>
                </a:solidFill>
              </a:rPr>
              <a:t>Philosophy of Education 2017</a:t>
            </a:r>
            <a:endParaRPr lang="en-JM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401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 smtClean="0"/>
              <a:t>Resources utilized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M" dirty="0" smtClean="0">
                <a:hlinkClick r:id="rId2"/>
              </a:rPr>
              <a:t>http://www.mheducation.co.uk/openup/chapters/9780335226702.pdf</a:t>
            </a:r>
            <a:endParaRPr lang="en-JM" dirty="0" smtClean="0"/>
          </a:p>
          <a:p>
            <a:r>
              <a:rPr lang="en-JM" dirty="0" smtClean="0"/>
              <a:t>Ornstein, A,C., &amp; </a:t>
            </a:r>
            <a:r>
              <a:rPr lang="en-JM" dirty="0" err="1" smtClean="0"/>
              <a:t>Hunkins</a:t>
            </a:r>
            <a:r>
              <a:rPr lang="en-JM" dirty="0" smtClean="0"/>
              <a:t> F, P.,(2009). Curriculum foundations, principles and issues. </a:t>
            </a:r>
            <a:r>
              <a:rPr lang="en-JM" dirty="0" err="1" smtClean="0"/>
              <a:t>Allyn</a:t>
            </a:r>
            <a:r>
              <a:rPr lang="en-JM" dirty="0" smtClean="0"/>
              <a:t> &amp; Bacon. </a:t>
            </a:r>
            <a:r>
              <a:rPr lang="en-JM" dirty="0" err="1" smtClean="0"/>
              <a:t>Boston:MA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99799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b="1" dirty="0" smtClean="0"/>
              <a:t>Educational Philosophy</a:t>
            </a:r>
            <a:endParaRPr lang="en-JM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JM" sz="3600" dirty="0" smtClean="0"/>
              <a:t>The philosophy of education can be defined as the study of the purposes, processes, nature and ideals of education. </a:t>
            </a:r>
            <a:endParaRPr lang="en-JM" sz="3600" dirty="0"/>
          </a:p>
        </p:txBody>
      </p:sp>
    </p:spTree>
    <p:extLst>
      <p:ext uri="{BB962C8B-B14F-4D97-AF65-F5344CB8AC3E}">
        <p14:creationId xmlns:p14="http://schemas.microsoft.com/office/powerpoint/2010/main" val="374178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JM" b="1" dirty="0" smtClean="0"/>
              <a:t>Importance of an Educational Philosophy</a:t>
            </a:r>
            <a:endParaRPr lang="en-JM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Autofit/>
          </a:bodyPr>
          <a:lstStyle/>
          <a:p>
            <a:r>
              <a:rPr lang="en-JM" sz="3600" dirty="0" smtClean="0"/>
              <a:t>Explains how educational theories arise</a:t>
            </a:r>
          </a:p>
          <a:p>
            <a:pPr marL="0" indent="0">
              <a:buNone/>
            </a:pPr>
            <a:endParaRPr lang="en-JM" sz="3600" dirty="0" smtClean="0"/>
          </a:p>
          <a:p>
            <a:r>
              <a:rPr lang="en-JM" sz="3600" dirty="0" smtClean="0"/>
              <a:t> Guides the development and critiquing of educational theory. </a:t>
            </a:r>
          </a:p>
          <a:p>
            <a:pPr marL="0" indent="0">
              <a:buNone/>
            </a:pPr>
            <a:endParaRPr lang="en-JM" sz="3600" dirty="0" smtClean="0"/>
          </a:p>
          <a:p>
            <a:r>
              <a:rPr lang="en-JM" sz="3600" dirty="0" smtClean="0"/>
              <a:t>Provides justification for teaching methodologies </a:t>
            </a:r>
          </a:p>
        </p:txBody>
      </p:sp>
    </p:spTree>
    <p:extLst>
      <p:ext uri="{BB962C8B-B14F-4D97-AF65-F5344CB8AC3E}">
        <p14:creationId xmlns:p14="http://schemas.microsoft.com/office/powerpoint/2010/main" val="1168718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JM" b="1" dirty="0"/>
              <a:t>Importance of an Educational Philosophy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480"/>
            <a:ext cx="8763000" cy="4770120"/>
          </a:xfrm>
        </p:spPr>
        <p:txBody>
          <a:bodyPr>
            <a:normAutofit lnSpcReduction="10000"/>
          </a:bodyPr>
          <a:lstStyle/>
          <a:p>
            <a:r>
              <a:rPr lang="en-JM" sz="3600" dirty="0"/>
              <a:t>Reveals and challenges assumptions about the nature of </a:t>
            </a:r>
            <a:r>
              <a:rPr lang="en-JM" sz="3600" dirty="0" smtClean="0"/>
              <a:t>teaching</a:t>
            </a:r>
          </a:p>
          <a:p>
            <a:pPr marL="0" indent="0">
              <a:buNone/>
            </a:pPr>
            <a:endParaRPr lang="en-JM" sz="3600" dirty="0"/>
          </a:p>
          <a:p>
            <a:r>
              <a:rPr lang="en-JM" sz="3600" dirty="0"/>
              <a:t>Provides a language for educational debate. </a:t>
            </a:r>
            <a:endParaRPr lang="en-JM" sz="3600" dirty="0" smtClean="0"/>
          </a:p>
          <a:p>
            <a:pPr marL="0" indent="0">
              <a:buNone/>
            </a:pPr>
            <a:endParaRPr lang="en-JM" sz="3600" dirty="0"/>
          </a:p>
          <a:p>
            <a:r>
              <a:rPr lang="en-JM" sz="3600" dirty="0"/>
              <a:t>Promotes teaching as a scholarly and professional activity. </a:t>
            </a:r>
          </a:p>
          <a:p>
            <a:pPr marL="0" indent="0">
              <a:buNone/>
            </a:pP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241474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9385131"/>
              </p:ext>
            </p:extLst>
          </p:nvPr>
        </p:nvGraphicFramePr>
        <p:xfrm>
          <a:off x="152400" y="244941"/>
          <a:ext cx="8839200" cy="7214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417283">
                <a:tc>
                  <a:txBody>
                    <a:bodyPr/>
                    <a:lstStyle/>
                    <a:p>
                      <a:r>
                        <a:rPr lang="en-US" dirty="0" smtClean="0"/>
                        <a:t>TRADITIONAL PHILOSOPHY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CONTEMPORARY PHILOSOPHY</a:t>
                      </a:r>
                      <a:endParaRPr lang="en-US" dirty="0"/>
                    </a:p>
                  </a:txBody>
                  <a:tcPr/>
                </a:tc>
              </a:tr>
              <a:tr h="619577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Formal education begins</a:t>
                      </a:r>
                      <a:r>
                        <a:rPr lang="en-US" sz="2000" baseline="0" dirty="0" smtClean="0"/>
                        <a:t> with the school.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0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Education is formulated in cognitive terms.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0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Focus is on academic subjects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Values and beliefs tend to be objective, based on agreed-on standards or truths.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0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Emphasis on knowledge and information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Emphasis on subjects and content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Subject matter selected</a:t>
                      </a:r>
                      <a:r>
                        <a:rPr lang="en-US" sz="2000" baseline="0" dirty="0" smtClean="0"/>
                        <a:t> and organized by teacher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Textbooks/ and workbooks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Emphasis on science and math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Curriculum is prescribed</a:t>
                      </a:r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Formal education begins with the family.</a:t>
                      </a:r>
                      <a:r>
                        <a:rPr lang="en-US" sz="2000" baseline="0" dirty="0" smtClean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Education is concerned with social, moral and cognitive terms.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Focus is on the whole child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Values and beliefs are subjective, based on one’s view of the world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0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Emphasis on resolving problems and functioning in one’s social environment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0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Emphasis</a:t>
                      </a:r>
                      <a:r>
                        <a:rPr lang="en-US" sz="2000" baseline="0" dirty="0" smtClean="0"/>
                        <a:t> on students or learners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Subject matter organized by learners and teachers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Varied instructional material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Emphasis on vocational, practical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Curriculum is based on students’ needs.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718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JM" b="1" dirty="0" smtClean="0">
                <a:latin typeface="Arial Rounded MT Bold" pitchFamily="34" charset="0"/>
              </a:rPr>
              <a:t>PERENNIALISM-Realism</a:t>
            </a:r>
            <a:endParaRPr lang="en-JM" b="1" dirty="0">
              <a:latin typeface="Arial Rounded MT Bol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908758"/>
              </p:ext>
            </p:extLst>
          </p:nvPr>
        </p:nvGraphicFramePr>
        <p:xfrm>
          <a:off x="152400" y="1280160"/>
          <a:ext cx="8915400" cy="53625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8850"/>
                <a:gridCol w="2228850"/>
                <a:gridCol w="2228850"/>
                <a:gridCol w="2228850"/>
              </a:tblGrid>
              <a:tr h="1003871">
                <a:tc>
                  <a:txBody>
                    <a:bodyPr/>
                    <a:lstStyle/>
                    <a:p>
                      <a:r>
                        <a:rPr lang="en-JM" sz="2800" b="1" dirty="0" smtClean="0"/>
                        <a:t>Aim</a:t>
                      </a:r>
                      <a:endParaRPr lang="en-JM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M" sz="2800" b="1" dirty="0" smtClean="0"/>
                        <a:t>Knowledge </a:t>
                      </a:r>
                      <a:endParaRPr lang="en-JM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M" sz="2800" b="1" dirty="0" smtClean="0"/>
                        <a:t>Role of the teacher</a:t>
                      </a:r>
                      <a:endParaRPr lang="en-JM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M" sz="2800" b="1" dirty="0" smtClean="0"/>
                        <a:t>Curriculum focus</a:t>
                      </a:r>
                      <a:endParaRPr lang="en-JM" sz="2800" b="1" dirty="0"/>
                    </a:p>
                  </a:txBody>
                  <a:tcPr/>
                </a:tc>
              </a:tr>
              <a:tr h="4038600">
                <a:tc>
                  <a:txBody>
                    <a:bodyPr/>
                    <a:lstStyle/>
                    <a:p>
                      <a:r>
                        <a:rPr lang="en-JM" sz="2800" dirty="0" smtClean="0"/>
                        <a:t>To educate the rationale person</a:t>
                      </a:r>
                    </a:p>
                    <a:p>
                      <a:r>
                        <a:rPr lang="en-JM" sz="2800" dirty="0" smtClean="0"/>
                        <a:t>To cultivate</a:t>
                      </a:r>
                      <a:r>
                        <a:rPr lang="en-JM" sz="2800" baseline="0" dirty="0" smtClean="0"/>
                        <a:t> the intellect</a:t>
                      </a:r>
                      <a:endParaRPr lang="en-JM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M" sz="2800" dirty="0" smtClean="0"/>
                        <a:t>Focus on past and permanent knowledge, mastery of fact,</a:t>
                      </a:r>
                      <a:r>
                        <a:rPr lang="en-JM" sz="2800" baseline="0" dirty="0" smtClean="0"/>
                        <a:t> timeless knowledge</a:t>
                      </a:r>
                      <a:endParaRPr lang="en-JM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M" sz="2800" dirty="0" smtClean="0"/>
                        <a:t>To</a:t>
                      </a:r>
                      <a:r>
                        <a:rPr lang="en-JM" sz="2800" baseline="0" dirty="0" smtClean="0"/>
                        <a:t> help students to think rationally</a:t>
                      </a:r>
                    </a:p>
                    <a:p>
                      <a:r>
                        <a:rPr lang="en-JM" sz="2800" baseline="0" dirty="0" smtClean="0"/>
                        <a:t>Oral exposition</a:t>
                      </a:r>
                    </a:p>
                    <a:p>
                      <a:r>
                        <a:rPr lang="en-JM" sz="2800" baseline="0" dirty="0" smtClean="0"/>
                        <a:t>Explicit teaching of traditional values</a:t>
                      </a:r>
                      <a:endParaRPr lang="en-JM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M" sz="2800" dirty="0" smtClean="0"/>
                        <a:t>Classic subjects</a:t>
                      </a:r>
                    </a:p>
                    <a:p>
                      <a:r>
                        <a:rPr lang="en-JM" sz="2800" dirty="0" smtClean="0"/>
                        <a:t>Literary analysis</a:t>
                      </a:r>
                    </a:p>
                    <a:p>
                      <a:r>
                        <a:rPr lang="en-JM" sz="2800" dirty="0" smtClean="0"/>
                        <a:t>Constant curriculum</a:t>
                      </a:r>
                      <a:endParaRPr lang="en-JM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187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JM" b="1" dirty="0" smtClean="0">
                <a:latin typeface="Arial Rounded MT Bold" pitchFamily="34" charset="0"/>
              </a:rPr>
              <a:t>ESSENTIALISM-Idealism</a:t>
            </a:r>
            <a:endParaRPr lang="en-JM" b="1" dirty="0">
              <a:latin typeface="Arial Rounded MT Bol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8067078"/>
              </p:ext>
            </p:extLst>
          </p:nvPr>
        </p:nvGraphicFramePr>
        <p:xfrm>
          <a:off x="152400" y="1280160"/>
          <a:ext cx="8915400" cy="50424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8850"/>
                <a:gridCol w="2228850"/>
                <a:gridCol w="2019300"/>
                <a:gridCol w="2438400"/>
              </a:tblGrid>
              <a:tr h="1003871">
                <a:tc>
                  <a:txBody>
                    <a:bodyPr/>
                    <a:lstStyle/>
                    <a:p>
                      <a:r>
                        <a:rPr lang="en-JM" sz="2800" b="1" dirty="0" smtClean="0"/>
                        <a:t>Aim</a:t>
                      </a:r>
                      <a:endParaRPr lang="en-JM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M" sz="2800" b="1" dirty="0" smtClean="0"/>
                        <a:t>Knowledge </a:t>
                      </a:r>
                      <a:endParaRPr lang="en-JM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M" sz="2800" b="1" dirty="0" smtClean="0"/>
                        <a:t>Role of the teacher</a:t>
                      </a:r>
                      <a:endParaRPr lang="en-JM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M" sz="2800" b="1" dirty="0" smtClean="0"/>
                        <a:t>Curriculum focus</a:t>
                      </a:r>
                      <a:endParaRPr lang="en-JM" sz="2800" b="1" dirty="0"/>
                    </a:p>
                  </a:txBody>
                  <a:tcPr/>
                </a:tc>
              </a:tr>
              <a:tr h="4038600">
                <a:tc>
                  <a:txBody>
                    <a:bodyPr/>
                    <a:lstStyle/>
                    <a:p>
                      <a:r>
                        <a:rPr lang="en-JM" sz="2800" dirty="0" smtClean="0"/>
                        <a:t>To promote</a:t>
                      </a:r>
                      <a:r>
                        <a:rPr lang="en-JM" sz="2800" baseline="0" dirty="0" smtClean="0"/>
                        <a:t> intellectual growth, to educate the competent person</a:t>
                      </a:r>
                      <a:endParaRPr lang="en-JM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M" sz="2800" dirty="0" smtClean="0"/>
                        <a:t>Essential skills, academic</a:t>
                      </a:r>
                      <a:r>
                        <a:rPr lang="en-JM" sz="2800" baseline="0" dirty="0" smtClean="0"/>
                        <a:t> subjects, mastery of concepts and principles of subject matter</a:t>
                      </a:r>
                      <a:endParaRPr lang="en-JM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M" sz="2800" dirty="0" smtClean="0"/>
                        <a:t>Authority in subject matter</a:t>
                      </a:r>
                    </a:p>
                    <a:p>
                      <a:r>
                        <a:rPr lang="en-JM" sz="2800" dirty="0" smtClean="0"/>
                        <a:t>Explicit teaching of traditional values</a:t>
                      </a:r>
                      <a:endParaRPr lang="en-JM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M" sz="2800" dirty="0" smtClean="0"/>
                        <a:t>Essential skills (“three </a:t>
                      </a:r>
                      <a:r>
                        <a:rPr lang="en-JM" sz="2800" dirty="0" err="1" smtClean="0"/>
                        <a:t>Rs</a:t>
                      </a:r>
                      <a:r>
                        <a:rPr lang="en-JM" sz="2800" dirty="0" smtClean="0"/>
                        <a:t>)</a:t>
                      </a:r>
                    </a:p>
                    <a:p>
                      <a:r>
                        <a:rPr lang="en-JM" sz="2800" dirty="0" smtClean="0"/>
                        <a:t>Essential subjects (English</a:t>
                      </a:r>
                      <a:r>
                        <a:rPr lang="en-JM" sz="2800" baseline="0" dirty="0" smtClean="0"/>
                        <a:t> Science, History, Mathematics, modern lang.</a:t>
                      </a:r>
                      <a:endParaRPr lang="en-JM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558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JM" sz="4000" b="1" dirty="0" smtClean="0">
                <a:latin typeface="Arial Rounded MT Bold" pitchFamily="34" charset="0"/>
              </a:rPr>
              <a:t>PROGRESSIVISM-Pragmatism</a:t>
            </a:r>
            <a:endParaRPr lang="en-JM" sz="4000" b="1" dirty="0">
              <a:latin typeface="Arial Rounded MT Bol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111569"/>
              </p:ext>
            </p:extLst>
          </p:nvPr>
        </p:nvGraphicFramePr>
        <p:xfrm>
          <a:off x="152400" y="1280160"/>
          <a:ext cx="8915400" cy="53625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8850"/>
                <a:gridCol w="2228850"/>
                <a:gridCol w="2228850"/>
                <a:gridCol w="2228850"/>
              </a:tblGrid>
              <a:tr h="1003871">
                <a:tc>
                  <a:txBody>
                    <a:bodyPr/>
                    <a:lstStyle/>
                    <a:p>
                      <a:r>
                        <a:rPr lang="en-JM" sz="2800" b="1" dirty="0" smtClean="0"/>
                        <a:t>Aim</a:t>
                      </a:r>
                      <a:endParaRPr lang="en-JM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M" sz="2800" b="1" dirty="0" smtClean="0"/>
                        <a:t>Knowledge </a:t>
                      </a:r>
                      <a:endParaRPr lang="en-JM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M" sz="2800" b="1" dirty="0" smtClean="0"/>
                        <a:t>Role of the teacher</a:t>
                      </a:r>
                      <a:endParaRPr lang="en-JM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M" sz="2800" b="1" dirty="0" smtClean="0"/>
                        <a:t>Curriculum focus</a:t>
                      </a:r>
                      <a:endParaRPr lang="en-JM" sz="2800" b="1" dirty="0"/>
                    </a:p>
                  </a:txBody>
                  <a:tcPr/>
                </a:tc>
              </a:tr>
              <a:tr h="4038600">
                <a:tc>
                  <a:txBody>
                    <a:bodyPr/>
                    <a:lstStyle/>
                    <a:p>
                      <a:r>
                        <a:rPr lang="en-JM" sz="2800" dirty="0" smtClean="0"/>
                        <a:t>To promote</a:t>
                      </a:r>
                      <a:r>
                        <a:rPr lang="en-JM" sz="2800" baseline="0" dirty="0" smtClean="0"/>
                        <a:t> democracy and social living</a:t>
                      </a:r>
                      <a:endParaRPr lang="en-JM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M" sz="2800" dirty="0" smtClean="0"/>
                        <a:t>That leading to growth and development</a:t>
                      </a:r>
                    </a:p>
                    <a:p>
                      <a:r>
                        <a:rPr lang="en-JM" sz="2800" dirty="0" smtClean="0"/>
                        <a:t>Essential skills for life</a:t>
                      </a:r>
                    </a:p>
                    <a:p>
                      <a:r>
                        <a:rPr lang="en-JM" sz="2800" dirty="0" smtClean="0"/>
                        <a:t>Focus on active and relevant learning</a:t>
                      </a:r>
                      <a:endParaRPr lang="en-JM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M" sz="2800" dirty="0" smtClean="0"/>
                        <a:t>Guide, </a:t>
                      </a:r>
                    </a:p>
                    <a:p>
                      <a:r>
                        <a:rPr lang="en-JM" sz="2800" dirty="0" smtClean="0"/>
                        <a:t>Facilitates problem solving  and scientific</a:t>
                      </a:r>
                      <a:r>
                        <a:rPr lang="en-JM" sz="2800" baseline="0" dirty="0" smtClean="0"/>
                        <a:t> inquiry</a:t>
                      </a:r>
                      <a:endParaRPr lang="en-JM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M" sz="2800" dirty="0" smtClean="0"/>
                        <a:t>Based on students’ needs,</a:t>
                      </a:r>
                      <a:r>
                        <a:rPr lang="en-JM" sz="2800" baseline="0" dirty="0" smtClean="0"/>
                        <a:t> interests, human problems, integrated, project based</a:t>
                      </a:r>
                      <a:endParaRPr lang="en-JM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558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JM" sz="3200" b="1" dirty="0" smtClean="0">
                <a:latin typeface="Arial Rounded MT Bold" pitchFamily="34" charset="0"/>
              </a:rPr>
              <a:t>RECONSTRUCTIONISM- Existentialism</a:t>
            </a:r>
            <a:endParaRPr lang="en-JM" sz="3200" b="1" dirty="0">
              <a:latin typeface="Arial Rounded MT Bol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6776682"/>
              </p:ext>
            </p:extLst>
          </p:nvPr>
        </p:nvGraphicFramePr>
        <p:xfrm>
          <a:off x="152400" y="975361"/>
          <a:ext cx="8915400" cy="573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8850"/>
                <a:gridCol w="2228850"/>
                <a:gridCol w="2228850"/>
                <a:gridCol w="2228850"/>
              </a:tblGrid>
              <a:tr h="935274">
                <a:tc>
                  <a:txBody>
                    <a:bodyPr/>
                    <a:lstStyle/>
                    <a:p>
                      <a:r>
                        <a:rPr lang="en-JM" sz="2800" b="1" dirty="0" smtClean="0"/>
                        <a:t>Aim</a:t>
                      </a:r>
                      <a:endParaRPr lang="en-JM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M" sz="2800" b="1" dirty="0" smtClean="0"/>
                        <a:t>Knowledge </a:t>
                      </a:r>
                      <a:endParaRPr lang="en-JM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M" sz="2800" b="1" dirty="0" smtClean="0"/>
                        <a:t>Role of the teacher</a:t>
                      </a:r>
                      <a:endParaRPr lang="en-JM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M" sz="2800" b="1" dirty="0" smtClean="0"/>
                        <a:t>Curriculum focus</a:t>
                      </a:r>
                      <a:endParaRPr lang="en-JM" sz="2800" b="1" dirty="0"/>
                    </a:p>
                  </a:txBody>
                  <a:tcPr/>
                </a:tc>
              </a:tr>
              <a:tr h="4627327">
                <a:tc>
                  <a:txBody>
                    <a:bodyPr/>
                    <a:lstStyle/>
                    <a:p>
                      <a:r>
                        <a:rPr lang="en-JM" sz="2800" dirty="0" smtClean="0"/>
                        <a:t>To</a:t>
                      </a:r>
                      <a:r>
                        <a:rPr lang="en-JM" sz="2800" baseline="0" dirty="0" smtClean="0"/>
                        <a:t> improve and reconstruct society </a:t>
                      </a:r>
                    </a:p>
                    <a:p>
                      <a:r>
                        <a:rPr lang="en-JM" sz="2800" baseline="0" dirty="0" smtClean="0"/>
                        <a:t>to educate for change and social reform</a:t>
                      </a:r>
                      <a:endParaRPr lang="en-JM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M" sz="2800" dirty="0" smtClean="0"/>
                        <a:t>Skills and subjects needed to meliorate society</a:t>
                      </a:r>
                    </a:p>
                    <a:p>
                      <a:r>
                        <a:rPr lang="en-JM" sz="2800" dirty="0" smtClean="0"/>
                        <a:t>Concerned with future and contemporary society</a:t>
                      </a:r>
                      <a:endParaRPr lang="en-JM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M" sz="2800" dirty="0" smtClean="0"/>
                        <a:t>Change agent</a:t>
                      </a:r>
                      <a:endParaRPr lang="en-JM" sz="2800" baseline="0" dirty="0" smtClean="0"/>
                    </a:p>
                    <a:p>
                      <a:r>
                        <a:rPr lang="en-JM" sz="2800" baseline="0" dirty="0" smtClean="0"/>
                        <a:t>Project director research leader</a:t>
                      </a:r>
                    </a:p>
                    <a:p>
                      <a:r>
                        <a:rPr lang="en-JM" sz="2800" baseline="0" dirty="0" smtClean="0"/>
                        <a:t>Making students aware of human problems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M" sz="2800" dirty="0" smtClean="0"/>
                        <a:t>Emphasis on social sciences, political</a:t>
                      </a:r>
                      <a:r>
                        <a:rPr lang="en-JM" sz="2800" baseline="0" dirty="0" smtClean="0"/>
                        <a:t> problems, present ands future trends, national and international issues.</a:t>
                      </a:r>
                      <a:endParaRPr lang="en-JM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558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5043</TotalTime>
  <Words>486</Words>
  <Application>Microsoft Office PowerPoint</Application>
  <PresentationFormat>On-screen Show (4:3)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Rounded MT Bold</vt:lpstr>
      <vt:lpstr>Calibri</vt:lpstr>
      <vt:lpstr>Constantia</vt:lpstr>
      <vt:lpstr>Wingdings 2</vt:lpstr>
      <vt:lpstr>Flow</vt:lpstr>
      <vt:lpstr>EDUCATIONAL PHILOSOPHIES</vt:lpstr>
      <vt:lpstr>Educational Philosophy</vt:lpstr>
      <vt:lpstr>Importance of an Educational Philosophy</vt:lpstr>
      <vt:lpstr>Importance of an Educational Philosophy</vt:lpstr>
      <vt:lpstr>PowerPoint Presentation</vt:lpstr>
      <vt:lpstr>PERENNIALISM-Realism</vt:lpstr>
      <vt:lpstr>ESSENTIALISM-Idealism</vt:lpstr>
      <vt:lpstr>PROGRESSIVISM-Pragmatism</vt:lpstr>
      <vt:lpstr>RECONSTRUCTIONISM- Existentialism</vt:lpstr>
      <vt:lpstr>Resources utilized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PHILOSOPHIES</dc:title>
  <dc:creator>Renee</dc:creator>
  <cp:lastModifiedBy>AvaLucien</cp:lastModifiedBy>
  <cp:revision>14</cp:revision>
  <dcterms:created xsi:type="dcterms:W3CDTF">2017-01-19T16:34:15Z</dcterms:created>
  <dcterms:modified xsi:type="dcterms:W3CDTF">2017-01-24T02:31:35Z</dcterms:modified>
</cp:coreProperties>
</file>